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67" r:id="rId5"/>
    <p:sldId id="259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6E5BF-00BF-473D-B976-567458CB6FAC}" type="datetimeFigureOut">
              <a:rPr lang="en-US" smtClean="0"/>
              <a:pPr/>
              <a:t>7/26/2013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1CD2C-9047-4EB6-A98F-FF722CB69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288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1CD2C-9047-4EB6-A98F-FF722CB6960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9130EA4-9AFA-4647-A986-CA05411AC288}" type="datetime2">
              <a:rPr lang="en-US" smtClean="0"/>
              <a:pPr/>
              <a:t>Friday, July 26, 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599A15-F645-4D0F-AF7B-7DDC3434F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F1BA9-C505-4F0C-B22D-DF9842E12956}" type="datetime2">
              <a:rPr lang="en-US" smtClean="0"/>
              <a:pPr/>
              <a:t>Friday, July 26,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99A15-F645-4D0F-AF7B-7DDC3434F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98664F6-2CBF-4DD8-82AF-2A850B7EE4BE}" type="datetime2">
              <a:rPr lang="en-US" smtClean="0"/>
              <a:pPr/>
              <a:t>Friday, July 26,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2599A15-F645-4D0F-AF7B-7DDC3434F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746B-E856-43F5-9E2D-FBF24D7B330B}" type="datetime2">
              <a:rPr lang="en-US" smtClean="0"/>
              <a:pPr/>
              <a:t>Friday, July 26,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599A15-F645-4D0F-AF7B-7DDC3434F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CF082-C781-4289-A946-19495A16C5A9}" type="datetime2">
              <a:rPr lang="en-US" smtClean="0"/>
              <a:pPr/>
              <a:t>Friday, July 26, 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2599A15-F645-4D0F-AF7B-7DDC3434F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5480828-889B-4DAE-BECE-9BAE35D6371F}" type="datetime2">
              <a:rPr lang="en-US" smtClean="0"/>
              <a:pPr/>
              <a:t>Friday, July 26, 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2599A15-F645-4D0F-AF7B-7DDC3434F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96C857B-BC1C-40C7-96BB-ECB1DA307098}" type="datetime2">
              <a:rPr lang="en-US" smtClean="0"/>
              <a:pPr/>
              <a:t>Friday, July 26, 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2599A15-F645-4D0F-AF7B-7DDC3434F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4FA5-494C-4520-AA8C-379BD4F72F4A}" type="datetime2">
              <a:rPr lang="en-US" smtClean="0"/>
              <a:pPr/>
              <a:t>Friday, July 26,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599A15-F645-4D0F-AF7B-7DDC3434F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B522-5755-4BFC-9A43-9D6A1382DB58}" type="datetime2">
              <a:rPr lang="en-US" smtClean="0"/>
              <a:pPr/>
              <a:t>Friday, July 26,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599A15-F645-4D0F-AF7B-7DDC3434F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39F4-A822-4C9D-8089-AE70BF1B90D7}" type="datetime2">
              <a:rPr lang="en-US" smtClean="0"/>
              <a:pPr/>
              <a:t>Friday, July 26,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599A15-F645-4D0F-AF7B-7DDC3434F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A588A3A-1B54-471B-8935-94C45E5F7F59}" type="datetime2">
              <a:rPr lang="en-US" smtClean="0"/>
              <a:pPr/>
              <a:t>Friday, July 26, 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2599A15-F645-4D0F-AF7B-7DDC3434FC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36F880B-2CDA-40C0-8525-919AB8FC4481}" type="datetime2">
              <a:rPr lang="en-US" smtClean="0"/>
              <a:pPr/>
              <a:t>Friday, July 26,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2599A15-F645-4D0F-AF7B-7DDC3434F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590800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4000" dirty="0" smtClean="0"/>
              <a:t>Research based </a:t>
            </a:r>
            <a:r>
              <a:rPr lang="en-US" sz="4000" dirty="0" err="1" smtClean="0"/>
              <a:t>RWM</a:t>
            </a:r>
            <a:r>
              <a:rPr lang="en-US" sz="4000" dirty="0" smtClean="0"/>
              <a:t> Initiative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400" dirty="0" smtClean="0"/>
              <a:t>A Project proposal for intervention  in the Blue Nile Basin</a:t>
            </a:r>
            <a:br>
              <a:rPr lang="en-US" sz="2400" dirty="0" smtClean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429000"/>
            <a:ext cx="7315200" cy="1752600"/>
          </a:xfrm>
        </p:spPr>
        <p:txBody>
          <a:bodyPr numCol="2">
            <a:noAutofit/>
          </a:bodyPr>
          <a:lstStyle/>
          <a:p>
            <a:pPr algn="l"/>
            <a:r>
              <a:rPr lang="en-US" sz="1600" dirty="0" smtClean="0"/>
              <a:t>Contributors: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err="1" smtClean="0"/>
              <a:t>Ktsella</a:t>
            </a:r>
            <a:r>
              <a:rPr lang="en-US" sz="1600" dirty="0" smtClean="0"/>
              <a:t> </a:t>
            </a:r>
            <a:r>
              <a:rPr lang="en-US" sz="1600" dirty="0" err="1" smtClean="0"/>
              <a:t>Nigussie</a:t>
            </a: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smtClean="0"/>
              <a:t>Million </a:t>
            </a:r>
            <a:r>
              <a:rPr lang="en-US" sz="1600" dirty="0" err="1" smtClean="0"/>
              <a:t>Alemayehu</a:t>
            </a: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err="1" smtClean="0"/>
              <a:t>Tesfaye</a:t>
            </a:r>
            <a:r>
              <a:rPr lang="en-US" sz="1600" dirty="0" smtClean="0"/>
              <a:t> </a:t>
            </a:r>
            <a:r>
              <a:rPr lang="en-US" sz="1600" dirty="0" err="1" smtClean="0"/>
              <a:t>Mebrhatu</a:t>
            </a: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err="1" smtClean="0"/>
              <a:t>Dereje</a:t>
            </a:r>
            <a:r>
              <a:rPr lang="en-US" sz="1600" dirty="0" smtClean="0"/>
              <a:t> </a:t>
            </a:r>
            <a:r>
              <a:rPr lang="en-US" sz="1600" dirty="0" err="1" smtClean="0"/>
              <a:t>Duressa</a:t>
            </a: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smtClean="0"/>
              <a:t>Brook </a:t>
            </a:r>
            <a:r>
              <a:rPr lang="en-US" sz="1600" dirty="0" err="1" smtClean="0"/>
              <a:t>Chala</a:t>
            </a: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err="1" smtClean="0"/>
              <a:t>Sileshi</a:t>
            </a:r>
            <a:r>
              <a:rPr lang="en-US" sz="1600" dirty="0" smtClean="0"/>
              <a:t> </a:t>
            </a:r>
            <a:r>
              <a:rPr lang="en-US" sz="1600" dirty="0" err="1" smtClean="0"/>
              <a:t>Mesfin</a:t>
            </a: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err="1" smtClean="0"/>
              <a:t>Markos</a:t>
            </a:r>
            <a:r>
              <a:rPr lang="en-US" sz="1600" dirty="0" smtClean="0"/>
              <a:t> </a:t>
            </a:r>
            <a:r>
              <a:rPr lang="en-US" sz="1600" dirty="0" err="1" smtClean="0"/>
              <a:t>Wonde</a:t>
            </a: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err="1" smtClean="0"/>
              <a:t>Kefyalew</a:t>
            </a:r>
            <a:r>
              <a:rPr lang="en-US" sz="1600" dirty="0" smtClean="0"/>
              <a:t> </a:t>
            </a:r>
            <a:r>
              <a:rPr lang="en-US" sz="1600" dirty="0" err="1" smtClean="0"/>
              <a:t>Ademe</a:t>
            </a: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err="1" smtClean="0"/>
              <a:t>Arege</a:t>
            </a:r>
            <a:r>
              <a:rPr lang="en-US" sz="1600" dirty="0" smtClean="0"/>
              <a:t> </a:t>
            </a:r>
            <a:r>
              <a:rPr lang="en-US" sz="1600" dirty="0" err="1" smtClean="0"/>
              <a:t>Yirga</a:t>
            </a: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err="1" smtClean="0"/>
              <a:t>Assefa</a:t>
            </a:r>
            <a:r>
              <a:rPr lang="en-US" sz="1600" dirty="0" smtClean="0"/>
              <a:t> </a:t>
            </a:r>
            <a:r>
              <a:rPr lang="en-US" sz="1600" dirty="0" err="1" smtClean="0"/>
              <a:t>Taa</a:t>
            </a:r>
            <a:endParaRPr lang="en-US" sz="16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sz="1600" dirty="0" err="1" smtClean="0"/>
              <a:t>Anteneh</a:t>
            </a:r>
            <a:r>
              <a:rPr lang="en-US" sz="1600" dirty="0" smtClean="0"/>
              <a:t> </a:t>
            </a:r>
            <a:r>
              <a:rPr lang="en-US" sz="1600" dirty="0" err="1" smtClean="0"/>
              <a:t>Zewdie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Project Interventions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Approach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Beneficiaries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Main activities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Outcomes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M &amp;E and learning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Communication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Stakeholders coordination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Interventions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153400" cy="4495800"/>
          </a:xfrm>
        </p:spPr>
        <p:txBody>
          <a:bodyPr>
            <a:noAutofit/>
          </a:bodyPr>
          <a:lstStyle/>
          <a:p>
            <a:pPr marL="822960" lvl="1" indent="-457200">
              <a:buFont typeface="+mj-lt"/>
              <a:buAutoNum type="arabicPeriod"/>
            </a:pPr>
            <a:r>
              <a:rPr lang="en-US" sz="2000" dirty="0" smtClean="0"/>
              <a:t>Research and Capacity building:</a:t>
            </a:r>
          </a:p>
          <a:p>
            <a:pPr lvl="2"/>
            <a:r>
              <a:rPr lang="en-US" sz="2000" dirty="0" smtClean="0"/>
              <a:t>Knowledge management and sensitization</a:t>
            </a:r>
          </a:p>
          <a:p>
            <a:pPr lvl="2"/>
            <a:r>
              <a:rPr lang="en-US" sz="2000" dirty="0" smtClean="0"/>
              <a:t>Modeling and analytical skills in rain water management,  hydrology and sediment logy in model watershed</a:t>
            </a:r>
          </a:p>
          <a:p>
            <a:pPr lvl="2"/>
            <a:r>
              <a:rPr lang="en-US" sz="2000" dirty="0" smtClean="0"/>
              <a:t>Incorporate groundwater resources studs</a:t>
            </a:r>
          </a:p>
          <a:p>
            <a:pPr lvl="2"/>
            <a:r>
              <a:rPr lang="en-US" sz="2000" dirty="0" smtClean="0"/>
              <a:t>Improving quality and access of data in social, bio-physical …</a:t>
            </a:r>
          </a:p>
          <a:p>
            <a:pPr lvl="2"/>
            <a:r>
              <a:rPr lang="en-US" sz="2000" dirty="0" smtClean="0"/>
              <a:t>Research on defining </a:t>
            </a:r>
            <a:r>
              <a:rPr lang="en-US" sz="2000" dirty="0" err="1" smtClean="0"/>
              <a:t>BMP’s</a:t>
            </a:r>
            <a:r>
              <a:rPr lang="en-US" sz="2000" dirty="0" smtClean="0"/>
              <a:t> of </a:t>
            </a:r>
            <a:r>
              <a:rPr lang="en-US" sz="2000" dirty="0" err="1" smtClean="0"/>
              <a:t>SWC</a:t>
            </a:r>
            <a:r>
              <a:rPr lang="en-US" sz="2000" dirty="0" smtClean="0"/>
              <a:t> at different classes of </a:t>
            </a:r>
            <a:r>
              <a:rPr lang="en-US" sz="2000" dirty="0" err="1" smtClean="0"/>
              <a:t>hillslop</a:t>
            </a:r>
            <a:r>
              <a:rPr lang="en-US" sz="2000" dirty="0" smtClean="0"/>
              <a:t> continuum</a:t>
            </a:r>
          </a:p>
          <a:p>
            <a:pPr lvl="2"/>
            <a:r>
              <a:rPr lang="en-US" sz="2000" dirty="0" smtClean="0"/>
              <a:t>Watersheds system dynamics modeling and scenarios analysis for development planning and applications (water as a central point and consideration of different sectors: ex Livestock development)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822960" lvl="1" indent="-457200">
              <a:buFont typeface="+mj-lt"/>
              <a:buAutoNum type="arabicPeriod" startAt="2"/>
            </a:pPr>
            <a:r>
              <a:rPr lang="en-US" sz="2000" dirty="0" smtClean="0"/>
              <a:t>Policy and advocacy for </a:t>
            </a:r>
            <a:r>
              <a:rPr lang="en-US" sz="2000" dirty="0" err="1" smtClean="0"/>
              <a:t>RWM</a:t>
            </a:r>
            <a:endParaRPr lang="en-US" sz="2000" dirty="0" smtClean="0"/>
          </a:p>
          <a:p>
            <a:pPr marL="822960" lvl="1" indent="-457200">
              <a:buFont typeface="+mj-lt"/>
              <a:buAutoNum type="arabicPeriod" startAt="2"/>
            </a:pPr>
            <a:r>
              <a:rPr lang="en-US" sz="2000" dirty="0" smtClean="0"/>
              <a:t>River basin planning and Implementations capacity building</a:t>
            </a:r>
          </a:p>
          <a:p>
            <a:pPr marL="822960" lvl="1" indent="-457200">
              <a:buFont typeface="+mj-lt"/>
              <a:buAutoNum type="arabicPeriod" startAt="2"/>
            </a:pPr>
            <a:r>
              <a:rPr lang="en-US" sz="2000" dirty="0" smtClean="0"/>
              <a:t>Institutional set up evaluation and capacity building for effective </a:t>
            </a:r>
            <a:r>
              <a:rPr lang="en-US" sz="2000" dirty="0" err="1" smtClean="0"/>
              <a:t>RWM</a:t>
            </a:r>
            <a:r>
              <a:rPr lang="en-US" sz="2000" dirty="0" smtClean="0"/>
              <a:t> planning and implementation</a:t>
            </a:r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5048" y="3810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Project Interventions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1600200"/>
            <a:ext cx="8153400" cy="4495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Use of model watersheds</a:t>
            </a:r>
          </a:p>
          <a:p>
            <a:pPr lvl="1"/>
            <a:r>
              <a:rPr lang="en-US" sz="2000" dirty="0" smtClean="0"/>
              <a:t>For example start with six community watershed </a:t>
            </a:r>
          </a:p>
          <a:p>
            <a:pPr lvl="2"/>
            <a:r>
              <a:rPr lang="en-US" sz="2000" dirty="0" smtClean="0"/>
              <a:t>3 existing </a:t>
            </a:r>
          </a:p>
          <a:p>
            <a:pPr lvl="2"/>
            <a:r>
              <a:rPr lang="en-US" sz="2000" dirty="0" smtClean="0"/>
              <a:t>3 new</a:t>
            </a:r>
          </a:p>
          <a:p>
            <a:r>
              <a:rPr lang="en-US" sz="2000" dirty="0" smtClean="0"/>
              <a:t>Community based research and development practice on soil and water conservation </a:t>
            </a:r>
          </a:p>
          <a:p>
            <a:r>
              <a:rPr lang="en-US" sz="2000" dirty="0" smtClean="0"/>
              <a:t>Consider researches in a way to fill the gaps between science and application</a:t>
            </a:r>
          </a:p>
          <a:p>
            <a:r>
              <a:rPr lang="en-US" sz="2000" dirty="0" smtClean="0"/>
              <a:t>Innovative approach </a:t>
            </a:r>
          </a:p>
          <a:p>
            <a:r>
              <a:rPr lang="en-US" sz="2000" dirty="0" smtClean="0"/>
              <a:t>Indigenous knowledge management</a:t>
            </a:r>
          </a:p>
          <a:p>
            <a:r>
              <a:rPr lang="en-US" sz="2000" dirty="0" smtClean="0"/>
              <a:t>Enhance partnership with different institutions 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Beneficiaries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7800" y="1600200"/>
            <a:ext cx="7318248" cy="1828800"/>
          </a:xfrm>
        </p:spPr>
        <p:txBody>
          <a:bodyPr numCol="2">
            <a:normAutofit/>
          </a:bodyPr>
          <a:lstStyle/>
          <a:p>
            <a:r>
              <a:rPr lang="en-US" sz="2000" dirty="0" smtClean="0"/>
              <a:t>Government </a:t>
            </a:r>
          </a:p>
          <a:p>
            <a:r>
              <a:rPr lang="en-US" sz="2000" dirty="0" smtClean="0"/>
              <a:t>Researchers</a:t>
            </a:r>
          </a:p>
          <a:p>
            <a:r>
              <a:rPr lang="en-US" sz="2000" dirty="0" smtClean="0"/>
              <a:t>University</a:t>
            </a:r>
            <a:endParaRPr lang="en-US" sz="2000" dirty="0"/>
          </a:p>
          <a:p>
            <a:r>
              <a:rPr lang="en-US" sz="2000" dirty="0" smtClean="0"/>
              <a:t>Line experts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32004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activities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95400" y="4267200"/>
            <a:ext cx="7620000" cy="1752600"/>
          </a:xfrm>
          <a:prstGeom prst="rect">
            <a:avLst/>
          </a:prstGeom>
        </p:spPr>
        <p:txBody>
          <a:bodyPr vert="horz" numCol="1"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000" dirty="0" smtClean="0"/>
              <a:t>Research and development work in pilot watershed,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000" dirty="0" smtClean="0"/>
              <a:t>Training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000" dirty="0" smtClean="0"/>
              <a:t>Material and logistics supply for hydro met and sediment logy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000" dirty="0" smtClean="0"/>
              <a:t>Evaluation of systems reliability in institutions duty and responsibility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en-US" sz="2000" dirty="0" smtClean="0"/>
              <a:t>Policy analysis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Improved the technical capacity of researchers, planners and implementers</a:t>
            </a:r>
          </a:p>
          <a:p>
            <a:r>
              <a:rPr lang="en-US" sz="2000" dirty="0" smtClean="0"/>
              <a:t>New methodologies of hydrology and sediment logy evaluation and management practices developed and used for real world application</a:t>
            </a:r>
          </a:p>
          <a:p>
            <a:r>
              <a:rPr lang="en-US" sz="2000" dirty="0" smtClean="0"/>
              <a:t>Integration and clear delineation among institutions in water sector are identified and approved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M &amp;E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676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Participatory M &amp; E </a:t>
            </a:r>
          </a:p>
          <a:p>
            <a:r>
              <a:rPr lang="en-US" sz="2000" dirty="0" smtClean="0"/>
              <a:t>Learning: Skill transfer and knowledge management on best practices </a:t>
            </a:r>
          </a:p>
          <a:p>
            <a:endParaRPr lang="en-US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3276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Communication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" y="4114800"/>
            <a:ext cx="8153400" cy="2209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Publications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Report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Workshops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Media for policy advocacy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Stakeholders 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676400"/>
          </a:xfrm>
        </p:spPr>
        <p:txBody>
          <a:bodyPr>
            <a:normAutofit/>
          </a:bodyPr>
          <a:lstStyle/>
          <a:p>
            <a:pPr lvl="1"/>
            <a:r>
              <a:rPr lang="en-US" sz="2000" dirty="0" smtClean="0"/>
              <a:t>Facilitation of </a:t>
            </a:r>
            <a:r>
              <a:rPr lang="en-US" sz="2000" dirty="0" err="1" smtClean="0"/>
              <a:t>MoU</a:t>
            </a:r>
            <a:r>
              <a:rPr lang="en-US" sz="2000" dirty="0" smtClean="0"/>
              <a:t>  among different actors in </a:t>
            </a:r>
            <a:r>
              <a:rPr lang="en-US" sz="2000" dirty="0" err="1" smtClean="0"/>
              <a:t>IWRM</a:t>
            </a:r>
            <a:endParaRPr lang="en-US" sz="2000" dirty="0" smtClean="0"/>
          </a:p>
          <a:p>
            <a:pPr lvl="1"/>
            <a:r>
              <a:rPr lang="en-US" sz="2000" dirty="0" smtClean="0"/>
              <a:t>Develop task Force and Application of exiting platforms, such as ABA, </a:t>
            </a:r>
            <a:r>
              <a:rPr lang="en-US" sz="2000" dirty="0" err="1" smtClean="0"/>
              <a:t>SLMP</a:t>
            </a: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" y="29718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Budget allocation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90600" y="4267200"/>
            <a:ext cx="8153400" cy="1905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en-US" sz="2000" dirty="0" smtClean="0"/>
              <a:t>Capacity building 30 %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en-US" sz="2000" dirty="0" smtClean="0"/>
              <a:t>Research and administration 50%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en-US" sz="2000" dirty="0" smtClean="0"/>
              <a:t>Stockholders consultation 20%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en-US" sz="2000" dirty="0" smtClean="0"/>
              <a:t>To be implemented in three years project duration</a:t>
            </a:r>
            <a:endParaRPr lang="en-U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108</TotalTime>
  <Words>358</Words>
  <Application>Microsoft Office PowerPoint</Application>
  <PresentationFormat>On-screen Show (4:3)</PresentationFormat>
  <Paragraphs>82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Research based RWM Initiative  A Project proposal for intervention  in the Blue Nile Basin </vt:lpstr>
      <vt:lpstr>Outline </vt:lpstr>
      <vt:lpstr>Project Interventions</vt:lpstr>
      <vt:lpstr>PowerPoint Presentation</vt:lpstr>
      <vt:lpstr>Approach</vt:lpstr>
      <vt:lpstr>Beneficiaries</vt:lpstr>
      <vt:lpstr>Outcomes</vt:lpstr>
      <vt:lpstr>M &amp;E and learning</vt:lpstr>
      <vt:lpstr>Stakeholders coordination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and development project interventions for RWM at the Nile</dc:title>
  <dc:creator>tasbo_aza</dc:creator>
  <cp:lastModifiedBy>Mulatu, Meron (ILRI)</cp:lastModifiedBy>
  <cp:revision>42</cp:revision>
  <dcterms:created xsi:type="dcterms:W3CDTF">2013-07-23T13:58:06Z</dcterms:created>
  <dcterms:modified xsi:type="dcterms:W3CDTF">2013-07-26T07:31:15Z</dcterms:modified>
</cp:coreProperties>
</file>